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5978B1-EE5E-4F24-8B34-184EA9DDD51F}" v="568" dt="2020-10-28T12:19:18.065"/>
    <p1510:client id="{4E11B059-E7CA-4495-8CCB-9AC7C6B87884}" v="16" dt="2020-10-30T20:36:59.557"/>
    <p1510:client id="{95E53B84-2028-4278-9EF6-8A3A397F04AB}" v="1548" dt="2020-10-28T15:12:23.670"/>
    <p1510:client id="{BD53DCB0-ECAF-425C-9999-623EB51A6C21}" v="2024" dt="2020-10-28T14:16:33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>
        <p:scale>
          <a:sx n="117" d="100"/>
          <a:sy n="117" d="100"/>
        </p:scale>
        <p:origin x="-12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pPr/>
              <a:t>01/11/2020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0906" y="-142845"/>
            <a:ext cx="9144000" cy="2387600"/>
          </a:xfrm>
        </p:spPr>
        <p:txBody>
          <a:bodyPr/>
          <a:lstStyle/>
          <a:p>
            <a:r>
              <a:rPr lang="es-ES" b="1" dirty="0">
                <a:solidFill>
                  <a:srgbClr val="92D050"/>
                </a:solidFill>
                <a:highlight>
                  <a:srgbClr val="FF0000"/>
                </a:highlight>
                <a:cs typeface="Calibri Light"/>
              </a:rPr>
              <a:t>El </a:t>
            </a:r>
            <a:r>
              <a:rPr lang="es-ES" b="1" dirty="0" smtClean="0">
                <a:solidFill>
                  <a:srgbClr val="92D050"/>
                </a:solidFill>
                <a:highlight>
                  <a:srgbClr val="FF0000"/>
                </a:highlight>
                <a:cs typeface="Calibri Light"/>
              </a:rPr>
              <a:t>Monte </a:t>
            </a:r>
            <a:r>
              <a:rPr lang="es-ES" b="1" dirty="0">
                <a:solidFill>
                  <a:srgbClr val="92D050"/>
                </a:solidFill>
                <a:highlight>
                  <a:srgbClr val="FF0000"/>
                </a:highlight>
                <a:cs typeface="Calibri Light"/>
              </a:rPr>
              <a:t>de las </a:t>
            </a:r>
            <a:r>
              <a:rPr lang="es-ES" b="1" dirty="0" smtClean="0">
                <a:solidFill>
                  <a:srgbClr val="92D050"/>
                </a:solidFill>
                <a:highlight>
                  <a:srgbClr val="FF0000"/>
                </a:highlight>
                <a:cs typeface="Calibri Light"/>
              </a:rPr>
              <a:t>Ánimas</a:t>
            </a:r>
            <a:br>
              <a:rPr lang="es-ES" b="1" dirty="0" smtClean="0">
                <a:solidFill>
                  <a:srgbClr val="92D050"/>
                </a:solidFill>
                <a:highlight>
                  <a:srgbClr val="FF0000"/>
                </a:highlight>
                <a:cs typeface="Calibri Light"/>
              </a:rPr>
            </a:br>
            <a:r>
              <a:rPr lang="es-ES" sz="3200" b="1" dirty="0" smtClean="0">
                <a:solidFill>
                  <a:srgbClr val="92D050"/>
                </a:solidFill>
                <a:highlight>
                  <a:srgbClr val="FF0000"/>
                </a:highlight>
                <a:cs typeface="Calibri Light"/>
              </a:rPr>
              <a:t>Gustavo Adolfo Bécquer</a:t>
            </a:r>
            <a:r>
              <a:rPr lang="es-ES" dirty="0">
                <a:cs typeface="Calibri Light"/>
              </a:rPr>
              <a:t> </a:t>
            </a:r>
            <a:endParaRPr lang="es-ES" dirty="0"/>
          </a:p>
        </p:txBody>
      </p:sp>
      <p:pic>
        <p:nvPicPr>
          <p:cNvPr id="4" name="Imagen 4" descr="Imagen que contiene exterior, agua, roca, hombre&#10;&#10;Descripción generada automáticamente">
            <a:extLst>
              <a:ext uri="{FF2B5EF4-FFF2-40B4-BE49-F238E27FC236}">
                <a16:creationId xmlns="" xmlns:a16="http://schemas.microsoft.com/office/drawing/2014/main" id="{BAF2F550-F0D9-41E5-A4FA-56A2BD02D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450441"/>
            <a:ext cx="6672943" cy="410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3" descr="Imagen que contiene exterior, agua, roca, hombre&#10;&#10;Descripción generada automáticamente">
            <a:extLst>
              <a:ext uri="{FF2B5EF4-FFF2-40B4-BE49-F238E27FC236}">
                <a16:creationId xmlns="" xmlns:a16="http://schemas.microsoft.com/office/drawing/2014/main" id="{01BB1093-F489-481B-9A75-A56331754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11" y="285751"/>
            <a:ext cx="11800931" cy="6617176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21EAD20E-A3C6-4714-AD93-1AC5E33C4B18}"/>
              </a:ext>
            </a:extLst>
          </p:cNvPr>
          <p:cNvSpPr txBox="1"/>
          <p:nvPr/>
        </p:nvSpPr>
        <p:spPr>
          <a:xfrm rot="10800000" flipV="1">
            <a:off x="4005532" y="4069690"/>
            <a:ext cx="550365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s-ES" sz="3200">
              <a:cs typeface="Calibri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306D4D28-D824-423C-8D90-17520E97CA9C}"/>
              </a:ext>
            </a:extLst>
          </p:cNvPr>
          <p:cNvSpPr txBox="1"/>
          <p:nvPr/>
        </p:nvSpPr>
        <p:spPr>
          <a:xfrm>
            <a:off x="5226709" y="1129162"/>
            <a:ext cx="3102633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200" b="1" dirty="0">
                <a:solidFill>
                  <a:srgbClr val="FFFFFF"/>
                </a:solidFill>
                <a:cs typeface="Calibri"/>
              </a:rPr>
              <a:t>Esta historia ocurre en el  Monte de las Ánimas la noche del día de los </a:t>
            </a:r>
            <a:r>
              <a:rPr lang="es-ES" sz="3200" b="1" dirty="0" smtClean="0">
                <a:solidFill>
                  <a:srgbClr val="FFFFFF"/>
                </a:solidFill>
                <a:cs typeface="Calibri"/>
              </a:rPr>
              <a:t>difuntos</a:t>
            </a:r>
            <a:r>
              <a:rPr lang="es-ES" sz="3200" b="1" dirty="0" smtClean="0">
                <a:solidFill>
                  <a:srgbClr val="FFFFFF"/>
                </a:solidFill>
                <a:cs typeface="Calibri"/>
              </a:rPr>
              <a:t>.</a:t>
            </a:r>
            <a:endParaRPr lang="es-ES" sz="3200" b="1" dirty="0">
              <a:solidFill>
                <a:srgbClr val="FF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55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 descr="Un hombre con un caballo&#10;&#10;Descripción generada automáticamente">
            <a:extLst>
              <a:ext uri="{FF2B5EF4-FFF2-40B4-BE49-F238E27FC236}">
                <a16:creationId xmlns="" xmlns:a16="http://schemas.microsoft.com/office/drawing/2014/main" id="{DFF031FB-3FD8-4BAB-AC8B-A5F110C00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7747" y="207125"/>
            <a:ext cx="4676055" cy="632873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4FBC5C44-2B92-41BA-A283-D9F9FFE765D7}"/>
              </a:ext>
            </a:extLst>
          </p:cNvPr>
          <p:cNvSpPr txBox="1"/>
          <p:nvPr/>
        </p:nvSpPr>
        <p:spPr>
          <a:xfrm>
            <a:off x="1487697" y="1358301"/>
            <a:ext cx="2743200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b="1" dirty="0">
                <a:solidFill>
                  <a:srgbClr val="FFFFFF"/>
                </a:solidFill>
                <a:cs typeface="Calibri"/>
              </a:rPr>
              <a:t>Alonso y  Beatriz </a:t>
            </a:r>
            <a:r>
              <a:rPr lang="es-ES" sz="2400" b="1" dirty="0" smtClean="0">
                <a:solidFill>
                  <a:srgbClr val="FFFFFF"/>
                </a:solidFill>
                <a:cs typeface="Calibri"/>
              </a:rPr>
              <a:t>iban a caballo. </a:t>
            </a:r>
            <a:r>
              <a:rPr lang="es-ES" sz="2400" b="1" dirty="0">
                <a:solidFill>
                  <a:srgbClr val="FFFFFF"/>
                </a:solidFill>
                <a:cs typeface="Calibri"/>
              </a:rPr>
              <a:t> </a:t>
            </a:r>
            <a:endParaRPr lang="es-ES" sz="2400" b="1" dirty="0" smtClean="0">
              <a:solidFill>
                <a:srgbClr val="FFFFFF"/>
              </a:solidFill>
              <a:cs typeface="Calibri"/>
            </a:endParaRPr>
          </a:p>
          <a:p>
            <a:r>
              <a:rPr lang="es-ES" sz="2400" b="1" dirty="0" smtClean="0">
                <a:solidFill>
                  <a:srgbClr val="FFFFFF"/>
                </a:solidFill>
                <a:cs typeface="Calibri"/>
              </a:rPr>
              <a:t>Alonso </a:t>
            </a:r>
            <a:r>
              <a:rPr lang="es-ES" sz="2400" b="1" dirty="0">
                <a:solidFill>
                  <a:srgbClr val="FFFFFF"/>
                </a:solidFill>
                <a:cs typeface="Calibri"/>
              </a:rPr>
              <a:t>le </a:t>
            </a:r>
            <a:r>
              <a:rPr lang="es-ES" sz="2400" b="1" dirty="0" smtClean="0">
                <a:solidFill>
                  <a:srgbClr val="FFFFFF"/>
                </a:solidFill>
                <a:cs typeface="Calibri"/>
              </a:rPr>
              <a:t>contó </a:t>
            </a:r>
            <a:r>
              <a:rPr lang="es-ES" sz="2400" b="1" dirty="0">
                <a:solidFill>
                  <a:srgbClr val="FFFFFF"/>
                </a:solidFill>
                <a:cs typeface="Calibri"/>
              </a:rPr>
              <a:t>la historia </a:t>
            </a:r>
            <a:r>
              <a:rPr lang="es-ES" sz="2400" b="1" dirty="0" smtClean="0">
                <a:solidFill>
                  <a:srgbClr val="FFFFFF"/>
                </a:solidFill>
                <a:cs typeface="Calibri"/>
              </a:rPr>
              <a:t>de </a:t>
            </a:r>
            <a:r>
              <a:rPr lang="es-ES" sz="2400" b="1" dirty="0">
                <a:solidFill>
                  <a:srgbClr val="FFFFFF"/>
                </a:solidFill>
                <a:cs typeface="Calibri"/>
              </a:rPr>
              <a:t>por qué le llamaban el </a:t>
            </a:r>
            <a:r>
              <a:rPr lang="es-ES" sz="2400" b="1" dirty="0" smtClean="0">
                <a:solidFill>
                  <a:srgbClr val="FFFFFF"/>
                </a:solidFill>
                <a:cs typeface="Calibri"/>
              </a:rPr>
              <a:t>Monte </a:t>
            </a:r>
            <a:r>
              <a:rPr lang="es-ES" sz="2400" b="1" dirty="0">
                <a:solidFill>
                  <a:srgbClr val="FFFFFF"/>
                </a:solidFill>
                <a:cs typeface="Calibri"/>
              </a:rPr>
              <a:t>de las Ánimas.</a:t>
            </a:r>
          </a:p>
        </p:txBody>
      </p:sp>
    </p:spTree>
    <p:extLst>
      <p:ext uri="{BB962C8B-B14F-4D97-AF65-F5344CB8AC3E}">
        <p14:creationId xmlns:p14="http://schemas.microsoft.com/office/powerpoint/2010/main" val="58325845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89ACF726-BF9E-458F-BE33-88F43C16A46D}"/>
              </a:ext>
            </a:extLst>
          </p:cNvPr>
          <p:cNvSpPr/>
          <p:nvPr/>
        </p:nvSpPr>
        <p:spPr>
          <a:xfrm>
            <a:off x="434196" y="2080405"/>
            <a:ext cx="4140678" cy="383875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cs typeface="Calibri"/>
            </a:endParaRPr>
          </a:p>
        </p:txBody>
      </p:sp>
      <p:pic>
        <p:nvPicPr>
          <p:cNvPr id="4" name="Imagen 4" descr="Imagen que contiene Calendario&#10;&#10;Descripción generada automáticamente">
            <a:extLst>
              <a:ext uri="{FF2B5EF4-FFF2-40B4-BE49-F238E27FC236}">
                <a16:creationId xmlns="" xmlns:a16="http://schemas.microsoft.com/office/drawing/2014/main" id="{6A4F5862-D52C-488A-A375-26F3F1B96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1154" y="875215"/>
            <a:ext cx="4080294" cy="3770476"/>
          </a:xfrm>
          <a:prstGeom prst="rect">
            <a:avLst/>
          </a:prstGeom>
        </p:spPr>
      </p:pic>
      <p:pic>
        <p:nvPicPr>
          <p:cNvPr id="5" name="Imagen 5">
            <a:extLst>
              <a:ext uri="{FF2B5EF4-FFF2-40B4-BE49-F238E27FC236}">
                <a16:creationId xmlns="" xmlns:a16="http://schemas.microsoft.com/office/drawing/2014/main" id="{2AA24121-DABA-4EB4-86F0-55D3FAA6E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47" y="2085592"/>
            <a:ext cx="4152179" cy="383700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51E56839-E759-4021-A38C-834BE7218318}"/>
              </a:ext>
            </a:extLst>
          </p:cNvPr>
          <p:cNvSpPr txBox="1"/>
          <p:nvPr/>
        </p:nvSpPr>
        <p:spPr>
          <a:xfrm>
            <a:off x="4866377" y="2867924"/>
            <a:ext cx="2743200" cy="3785652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dirty="0">
                <a:solidFill>
                  <a:srgbClr val="FFFFFF"/>
                </a:solidFill>
                <a:cs typeface="Calibri"/>
              </a:rPr>
              <a:t>La leyenda trata de una batalla en la que murieron muchas personas y sus cuerpos se quedaron </a:t>
            </a:r>
            <a:r>
              <a:rPr lang="es-ES" sz="2400" dirty="0" smtClean="0">
                <a:solidFill>
                  <a:srgbClr val="FFFFFF"/>
                </a:solidFill>
                <a:cs typeface="Calibri"/>
              </a:rPr>
              <a:t>allí enterrados.</a:t>
            </a:r>
          </a:p>
          <a:p>
            <a:r>
              <a:rPr lang="es-ES" sz="2400" dirty="0">
                <a:solidFill>
                  <a:srgbClr val="FFFFFF"/>
                </a:solidFill>
                <a:cs typeface="Calibri"/>
              </a:rPr>
              <a:t>L</a:t>
            </a:r>
            <a:r>
              <a:rPr lang="es-ES" sz="2400" dirty="0" smtClean="0">
                <a:solidFill>
                  <a:srgbClr val="FFFFFF"/>
                </a:solidFill>
                <a:cs typeface="Calibri"/>
              </a:rPr>
              <a:t>a </a:t>
            </a:r>
            <a:r>
              <a:rPr lang="es-ES" sz="2400" dirty="0">
                <a:solidFill>
                  <a:srgbClr val="FFFFFF"/>
                </a:solidFill>
                <a:cs typeface="Calibri"/>
              </a:rPr>
              <a:t>noche de los muertos salen en busca de venganza.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A416FFFC-11CB-4048-A274-EBD0E9C94F15}"/>
              </a:ext>
            </a:extLst>
          </p:cNvPr>
          <p:cNvSpPr txBox="1"/>
          <p:nvPr/>
        </p:nvSpPr>
        <p:spPr>
          <a:xfrm>
            <a:off x="1185773" y="653811"/>
            <a:ext cx="2743200" cy="1200329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dirty="0">
                <a:solidFill>
                  <a:srgbClr val="FFFFFF"/>
                </a:solidFill>
                <a:cs typeface="Calibri"/>
              </a:rPr>
              <a:t>Para los lobos eso fue un sangriento festín.</a:t>
            </a:r>
          </a:p>
        </p:txBody>
      </p:sp>
    </p:spTree>
    <p:extLst>
      <p:ext uri="{BB962C8B-B14F-4D97-AF65-F5344CB8AC3E}">
        <p14:creationId xmlns:p14="http://schemas.microsoft.com/office/powerpoint/2010/main" val="209634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 descr="Imagen que contiene exterior, árbol, edificio, nieve&#10;&#10;Descripción generada automáticamente">
            <a:extLst>
              <a:ext uri="{FF2B5EF4-FFF2-40B4-BE49-F238E27FC236}">
                <a16:creationId xmlns="" xmlns:a16="http://schemas.microsoft.com/office/drawing/2014/main" id="{1E1C36AB-4BCC-4C81-B38A-6D634972F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3192" y="516867"/>
            <a:ext cx="5690557" cy="603992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918AA282-8350-4D82-A765-2E3F70D69320}"/>
              </a:ext>
            </a:extLst>
          </p:cNvPr>
          <p:cNvSpPr txBox="1"/>
          <p:nvPr/>
        </p:nvSpPr>
        <p:spPr>
          <a:xfrm>
            <a:off x="639433" y="1185774"/>
            <a:ext cx="2743200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cs typeface="Calibri"/>
              </a:rPr>
              <a:t>Alonso le dio una joya a Beatriz para que se acordara de </a:t>
            </a:r>
            <a:r>
              <a:rPr lang="es-ES" sz="2400" b="1" dirty="0" smtClean="0">
                <a:solidFill>
                  <a:schemeClr val="bg1"/>
                </a:solidFill>
                <a:cs typeface="Calibri"/>
              </a:rPr>
              <a:t>él, </a:t>
            </a:r>
            <a:r>
              <a:rPr lang="es-ES" sz="2400" b="1" dirty="0">
                <a:solidFill>
                  <a:schemeClr val="bg1"/>
                </a:solidFill>
                <a:cs typeface="Calibri"/>
              </a:rPr>
              <a:t>ya que pronto </a:t>
            </a:r>
            <a:r>
              <a:rPr lang="es-ES" sz="2400" b="1" dirty="0" smtClean="0">
                <a:solidFill>
                  <a:schemeClr val="bg1"/>
                </a:solidFill>
                <a:cs typeface="Calibri"/>
              </a:rPr>
              <a:t>se marcharía.</a:t>
            </a:r>
          </a:p>
          <a:p>
            <a:r>
              <a:rPr lang="es-ES" sz="2400" b="1" dirty="0">
                <a:solidFill>
                  <a:schemeClr val="bg1"/>
                </a:solidFill>
                <a:cs typeface="Calibri"/>
              </a:rPr>
              <a:t>E</a:t>
            </a:r>
            <a:r>
              <a:rPr lang="es-ES" sz="2400" b="1" dirty="0" smtClean="0">
                <a:solidFill>
                  <a:schemeClr val="bg1"/>
                </a:solidFill>
                <a:cs typeface="Calibri"/>
              </a:rPr>
              <a:t>lla </a:t>
            </a:r>
            <a:r>
              <a:rPr lang="es-ES" sz="2400" b="1" dirty="0">
                <a:solidFill>
                  <a:schemeClr val="bg1"/>
                </a:solidFill>
                <a:cs typeface="Calibri"/>
              </a:rPr>
              <a:t>le dijo que la banda azul que ella le quería dar se le había caído en el </a:t>
            </a:r>
            <a:r>
              <a:rPr lang="es-ES" sz="2400" b="1" dirty="0" smtClean="0">
                <a:solidFill>
                  <a:schemeClr val="bg1"/>
                </a:solidFill>
                <a:cs typeface="Calibri"/>
              </a:rPr>
              <a:t>Monte </a:t>
            </a:r>
            <a:r>
              <a:rPr lang="es-ES" sz="2400" b="1" dirty="0">
                <a:solidFill>
                  <a:schemeClr val="bg1"/>
                </a:solidFill>
                <a:cs typeface="Calibri"/>
              </a:rPr>
              <a:t>de las Ánimas.</a:t>
            </a:r>
          </a:p>
        </p:txBody>
      </p:sp>
    </p:spTree>
    <p:extLst>
      <p:ext uri="{BB962C8B-B14F-4D97-AF65-F5344CB8AC3E}">
        <p14:creationId xmlns:p14="http://schemas.microsoft.com/office/powerpoint/2010/main" val="170199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8BE0AA87-4C27-49B5-867C-62D57C268C61}"/>
              </a:ext>
            </a:extLst>
          </p:cNvPr>
          <p:cNvSpPr txBox="1"/>
          <p:nvPr/>
        </p:nvSpPr>
        <p:spPr>
          <a:xfrm>
            <a:off x="1546105" y="194867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>
              <a:cs typeface="Calibri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EEECF568-5E86-47A1-90FE-981141A82A37}"/>
              </a:ext>
            </a:extLst>
          </p:cNvPr>
          <p:cNvSpPr txBox="1"/>
          <p:nvPr/>
        </p:nvSpPr>
        <p:spPr>
          <a:xfrm>
            <a:off x="1674603" y="926979"/>
            <a:ext cx="3519577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cs typeface="Calibri"/>
              </a:rPr>
              <a:t>Alonso fue en busca de la </a:t>
            </a:r>
            <a:r>
              <a:rPr lang="es-ES" sz="2400" b="1" dirty="0" smtClean="0">
                <a:solidFill>
                  <a:schemeClr val="bg1"/>
                </a:solidFill>
                <a:cs typeface="Calibri"/>
              </a:rPr>
              <a:t>banda. Beatriz</a:t>
            </a:r>
            <a:r>
              <a:rPr lang="es-ES" sz="2400" b="1" dirty="0">
                <a:solidFill>
                  <a:schemeClr val="bg1"/>
                </a:solidFill>
                <a:cs typeface="Calibri"/>
              </a:rPr>
              <a:t> estaba preocupada porque pasaban las horas y Alonso no llegaba.</a:t>
            </a:r>
          </a:p>
          <a:p>
            <a:r>
              <a:rPr lang="es-ES" sz="2400" b="1" dirty="0">
                <a:solidFill>
                  <a:schemeClr val="bg1"/>
                </a:solidFill>
                <a:cs typeface="Calibri"/>
              </a:rPr>
              <a:t>Se puso a rezar  y después de un rato se </a:t>
            </a:r>
            <a:r>
              <a:rPr lang="es-ES" sz="2400" b="1" dirty="0" smtClean="0">
                <a:solidFill>
                  <a:schemeClr val="bg1"/>
                </a:solidFill>
                <a:cs typeface="Calibri"/>
              </a:rPr>
              <a:t>durmió. Más </a:t>
            </a:r>
            <a:r>
              <a:rPr lang="es-ES" sz="2400" b="1" dirty="0">
                <a:solidFill>
                  <a:schemeClr val="bg1"/>
                </a:solidFill>
                <a:cs typeface="Calibri"/>
              </a:rPr>
              <a:t>tarde  empezó a escuchar  campanadas, ruidos, golpes y escuchaba que decían su nombre y tenía mucho miedo.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8" name="Imagen 8" descr="Imagen que contiene cuarto&#10;&#10;Descripción generada automáticamente">
            <a:extLst>
              <a:ext uri="{FF2B5EF4-FFF2-40B4-BE49-F238E27FC236}">
                <a16:creationId xmlns="" xmlns:a16="http://schemas.microsoft.com/office/drawing/2014/main" id="{EFABF4DE-2FCE-4818-A89A-F34104604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2847" y="1213507"/>
            <a:ext cx="4387854" cy="4430986"/>
          </a:xfrm>
          <a:prstGeom prst="rect">
            <a:avLst/>
          </a:prstGeom>
        </p:spPr>
      </p:pic>
      <p:pic>
        <p:nvPicPr>
          <p:cNvPr id="2" name="Imagen 2" descr="Forma, Círculo&#10;&#10;Descripción generada automáticamente">
            <a:extLst>
              <a:ext uri="{FF2B5EF4-FFF2-40B4-BE49-F238E27FC236}">
                <a16:creationId xmlns="" xmlns:a16="http://schemas.microsoft.com/office/drawing/2014/main" id="{08EBDA81-2462-47B1-93DF-D4DEF5B83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2626" y="3772878"/>
            <a:ext cx="2268748" cy="225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63517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 descr="Icono&#10;&#10;Descripción generada automáticamente">
            <a:extLst>
              <a:ext uri="{FF2B5EF4-FFF2-40B4-BE49-F238E27FC236}">
                <a16:creationId xmlns="" xmlns:a16="http://schemas.microsoft.com/office/drawing/2014/main" id="{F323333E-82F2-4459-B231-2444DA7ADE1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67004" y="631739"/>
            <a:ext cx="2743200" cy="3351654"/>
          </a:xfrm>
          <a:prstGeom prst="rect">
            <a:avLst/>
          </a:prstGeom>
        </p:spPr>
      </p:pic>
      <p:pic>
        <p:nvPicPr>
          <p:cNvPr id="2" name="Imagen 4" descr="Interfaz de usuario gráfica&#10;&#10;Descripción generada automáticamente">
            <a:extLst>
              <a:ext uri="{FF2B5EF4-FFF2-40B4-BE49-F238E27FC236}">
                <a16:creationId xmlns="" xmlns:a16="http://schemas.microsoft.com/office/drawing/2014/main" id="{0845D89F-12B1-4351-B52B-F5C3495CF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4515" y="3984145"/>
            <a:ext cx="2743198" cy="78752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2667F840-0FDA-4965-A84D-34C9F20DC9BE}"/>
              </a:ext>
            </a:extLst>
          </p:cNvPr>
          <p:cNvSpPr txBox="1"/>
          <p:nvPr/>
        </p:nvSpPr>
        <p:spPr>
          <a:xfrm>
            <a:off x="310551" y="1230702"/>
            <a:ext cx="2743200" cy="4154984"/>
          </a:xfrm>
          <a:prstGeom prst="rect">
            <a:avLst/>
          </a:prstGeom>
          <a:solidFill>
            <a:srgbClr val="FF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cs typeface="Calibri"/>
              </a:rPr>
              <a:t>Cuando </a:t>
            </a:r>
            <a:r>
              <a:rPr lang="es-ES" sz="2400" b="1" dirty="0" smtClean="0">
                <a:solidFill>
                  <a:schemeClr val="bg1"/>
                </a:solidFill>
                <a:cs typeface="Calibri"/>
              </a:rPr>
              <a:t>pasó todo, </a:t>
            </a:r>
            <a:r>
              <a:rPr lang="es-ES" sz="2400" b="1" dirty="0">
                <a:solidFill>
                  <a:schemeClr val="bg1"/>
                </a:solidFill>
                <a:cs typeface="Calibri"/>
              </a:rPr>
              <a:t>Beatriz se levantó riéndose de ella misma por haber tenido miedo. De </a:t>
            </a:r>
            <a:r>
              <a:rPr lang="es-ES" sz="2400" b="1" dirty="0" smtClean="0">
                <a:solidFill>
                  <a:schemeClr val="bg1"/>
                </a:solidFill>
                <a:cs typeface="Calibri"/>
              </a:rPr>
              <a:t>repente</a:t>
            </a:r>
            <a:r>
              <a:rPr lang="es-ES" sz="2400" b="1" dirty="0">
                <a:solidFill>
                  <a:schemeClr val="bg1"/>
                </a:solidFill>
                <a:cs typeface="Calibri"/>
              </a:rPr>
              <a:t> se dio cuenta de que estaba la banda azul llena de sangre en el reclinatorio.</a:t>
            </a:r>
          </a:p>
        </p:txBody>
      </p:sp>
      <p:pic>
        <p:nvPicPr>
          <p:cNvPr id="6" name="Imagen 6" descr="Imagen que contiene muebles, tabla, hecho de madera, escritorio&#10;&#10;Descripción generada automáticamente">
            <a:extLst>
              <a:ext uri="{FF2B5EF4-FFF2-40B4-BE49-F238E27FC236}">
                <a16:creationId xmlns="" xmlns:a16="http://schemas.microsoft.com/office/drawing/2014/main" id="{423F65E9-BD55-416A-9B4B-EF225A79312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69192" y="2474344"/>
            <a:ext cx="2024333" cy="2024333"/>
          </a:xfrm>
          <a:prstGeom prst="rect">
            <a:avLst/>
          </a:prstGeom>
        </p:spPr>
      </p:pic>
      <p:pic>
        <p:nvPicPr>
          <p:cNvPr id="7" name="Imagen 7" descr="Forma, Flecha&#10;&#10;Descripción generada automáticamente">
            <a:extLst>
              <a:ext uri="{FF2B5EF4-FFF2-40B4-BE49-F238E27FC236}">
                <a16:creationId xmlns="" xmlns:a16="http://schemas.microsoft.com/office/drawing/2014/main" id="{4CE4A27E-5BFC-4943-9048-C3C0A4654F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1834" y="4501206"/>
            <a:ext cx="2743200" cy="153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47404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C6B35861-F936-468E-8F01-BB0E5B4D976B}"/>
              </a:ext>
            </a:extLst>
          </p:cNvPr>
          <p:cNvSpPr txBox="1"/>
          <p:nvPr/>
        </p:nvSpPr>
        <p:spPr>
          <a:xfrm>
            <a:off x="1014143" y="1718633"/>
            <a:ext cx="2743200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cs typeface="Calibri"/>
              </a:rPr>
              <a:t>Cuando llegaron a avisarle de que habían encontrado a Alonso  devorado por los lobos , encontraron a Beatriz con los ojos desencajados, </a:t>
            </a:r>
            <a:r>
              <a:rPr lang="es-ES" sz="2400" b="1" dirty="0" smtClean="0">
                <a:solidFill>
                  <a:schemeClr val="bg1"/>
                </a:solidFill>
                <a:cs typeface="Calibri"/>
              </a:rPr>
              <a:t>la boca entreabierta y</a:t>
            </a:r>
            <a:r>
              <a:rPr lang="es-ES" sz="2400" b="1" dirty="0">
                <a:solidFill>
                  <a:schemeClr val="bg1"/>
                </a:solidFill>
                <a:cs typeface="Calibri"/>
              </a:rPr>
              <a:t> muerta.</a:t>
            </a:r>
          </a:p>
        </p:txBody>
      </p:sp>
      <p:pic>
        <p:nvPicPr>
          <p:cNvPr id="4" name="Imagen 4" descr="Imagen que contiene interior, persona, tabla, horno&#10;&#10;Descripción generada automáticamente">
            <a:extLst>
              <a:ext uri="{FF2B5EF4-FFF2-40B4-BE49-F238E27FC236}">
                <a16:creationId xmlns="" xmlns:a16="http://schemas.microsoft.com/office/drawing/2014/main" id="{57F6FABD-212E-43D3-91A7-BC335643B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2211" y="3086705"/>
            <a:ext cx="4856670" cy="274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33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 descr="Imagen que contiene pasto, exterior, parque, campo&#10;&#10;Descripción generada automáticamente">
            <a:extLst>
              <a:ext uri="{FF2B5EF4-FFF2-40B4-BE49-F238E27FC236}">
                <a16:creationId xmlns="" xmlns:a16="http://schemas.microsoft.com/office/drawing/2014/main" id="{56FD851B-E273-4644-8054-B673ED27C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50" y="-2888"/>
            <a:ext cx="12203500" cy="706506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2F35AA0D-6FFB-4206-A32A-9B89DD60D0E7}"/>
              </a:ext>
            </a:extLst>
          </p:cNvPr>
          <p:cNvSpPr txBox="1"/>
          <p:nvPr/>
        </p:nvSpPr>
        <p:spPr>
          <a:xfrm>
            <a:off x="8994476" y="138023"/>
            <a:ext cx="3045124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b="1" dirty="0" smtClean="0">
                <a:solidFill>
                  <a:schemeClr val="bg1"/>
                </a:solidFill>
                <a:highlight>
                  <a:srgbClr val="000000"/>
                </a:highlight>
                <a:cs typeface="Calibri"/>
              </a:rPr>
              <a:t>Finalmente, </a:t>
            </a:r>
            <a:r>
              <a:rPr lang="es-ES" b="1" dirty="0">
                <a:solidFill>
                  <a:schemeClr val="bg1"/>
                </a:solidFill>
                <a:highlight>
                  <a:srgbClr val="000000"/>
                </a:highlight>
                <a:cs typeface="Calibri"/>
              </a:rPr>
              <a:t>un cazador que </a:t>
            </a:r>
            <a:r>
              <a:rPr lang="es-ES" b="1" dirty="0" smtClean="0">
                <a:solidFill>
                  <a:schemeClr val="bg1"/>
                </a:solidFill>
                <a:highlight>
                  <a:srgbClr val="000000"/>
                </a:highlight>
                <a:cs typeface="Calibri"/>
              </a:rPr>
              <a:t>pasó </a:t>
            </a:r>
            <a:r>
              <a:rPr lang="es-ES" b="1" dirty="0">
                <a:solidFill>
                  <a:schemeClr val="bg1"/>
                </a:solidFill>
                <a:highlight>
                  <a:srgbClr val="000000"/>
                </a:highlight>
                <a:cs typeface="Calibri"/>
              </a:rPr>
              <a:t>la noche de muertos en el </a:t>
            </a:r>
            <a:r>
              <a:rPr lang="es-ES" b="1" dirty="0" smtClean="0">
                <a:solidFill>
                  <a:schemeClr val="bg1"/>
                </a:solidFill>
                <a:highlight>
                  <a:srgbClr val="000000"/>
                </a:highlight>
                <a:cs typeface="Calibri"/>
              </a:rPr>
              <a:t>Monte </a:t>
            </a:r>
            <a:r>
              <a:rPr lang="es-ES" b="1" dirty="0">
                <a:solidFill>
                  <a:schemeClr val="bg1"/>
                </a:solidFill>
                <a:highlight>
                  <a:srgbClr val="000000"/>
                </a:highlight>
                <a:cs typeface="Calibri"/>
              </a:rPr>
              <a:t>de las Ánimas pudo contar antes de  morir que vio a los esqueletos levantarse y a caballeros perseguir a una mujer hermosa pálida que daba vueltas a la tumba de Alonso.</a:t>
            </a:r>
          </a:p>
        </p:txBody>
      </p:sp>
      <p:pic>
        <p:nvPicPr>
          <p:cNvPr id="4" name="Imagen 4" descr="Imagen que contiene dibujo, espejo, tabla&#10;&#10;Descripción generada automáticamente">
            <a:extLst>
              <a:ext uri="{FF2B5EF4-FFF2-40B4-BE49-F238E27FC236}">
                <a16:creationId xmlns="" xmlns:a16="http://schemas.microsoft.com/office/drawing/2014/main" id="{F5640FFE-DC82-4252-AB1F-86733A18151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6777" y="238816"/>
            <a:ext cx="1377350" cy="1923387"/>
          </a:xfrm>
          <a:prstGeom prst="rect">
            <a:avLst/>
          </a:prstGeom>
        </p:spPr>
      </p:pic>
      <p:pic>
        <p:nvPicPr>
          <p:cNvPr id="7" name="Imagen 7" descr="Imagen que contiene exterior, caballo, montar a caballo, hombre&#10;&#10;Descripción generada automáticamente">
            <a:extLst>
              <a:ext uri="{FF2B5EF4-FFF2-40B4-BE49-F238E27FC236}">
                <a16:creationId xmlns="" xmlns:a16="http://schemas.microsoft.com/office/drawing/2014/main" id="{E9FC182B-A1F7-428D-8617-D5F749943F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8619" y="4944643"/>
            <a:ext cx="2381250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082293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129</Words>
  <Application>Microsoft Office PowerPoint</Application>
  <PresentationFormat>Personalizado</PresentationFormat>
  <Paragraphs>14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El Monte de las Ánimas Gustavo Adolfo Bécquer 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</dc:title>
  <dc:creator>PC</dc:creator>
  <cp:lastModifiedBy>rosam</cp:lastModifiedBy>
  <cp:revision>818</cp:revision>
  <dcterms:created xsi:type="dcterms:W3CDTF">2020-10-28T11:25:51Z</dcterms:created>
  <dcterms:modified xsi:type="dcterms:W3CDTF">2020-11-01T18:05:26Z</dcterms:modified>
</cp:coreProperties>
</file>