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79" r:id="rId2"/>
    <p:sldId id="281" r:id="rId3"/>
    <p:sldId id="278" r:id="rId4"/>
    <p:sldId id="257" r:id="rId5"/>
    <p:sldId id="258" r:id="rId6"/>
    <p:sldId id="287" r:id="rId7"/>
    <p:sldId id="264" r:id="rId8"/>
    <p:sldId id="265" r:id="rId9"/>
    <p:sldId id="266" r:id="rId10"/>
    <p:sldId id="302" r:id="rId11"/>
    <p:sldId id="286" r:id="rId12"/>
    <p:sldId id="288" r:id="rId13"/>
    <p:sldId id="289" r:id="rId14"/>
    <p:sldId id="304" r:id="rId15"/>
    <p:sldId id="300" r:id="rId16"/>
    <p:sldId id="301" r:id="rId17"/>
    <p:sldId id="283" r:id="rId18"/>
    <p:sldId id="285" r:id="rId19"/>
    <p:sldId id="282" r:id="rId20"/>
    <p:sldId id="284" r:id="rId21"/>
    <p:sldId id="303" r:id="rId22"/>
    <p:sldId id="299" r:id="rId23"/>
    <p:sldId id="262" r:id="rId24"/>
    <p:sldId id="260" r:id="rId25"/>
    <p:sldId id="268" r:id="rId26"/>
    <p:sldId id="298" r:id="rId27"/>
    <p:sldId id="297" r:id="rId28"/>
    <p:sldId id="290" r:id="rId29"/>
    <p:sldId id="280" r:id="rId30"/>
    <p:sldId id="306" r:id="rId31"/>
    <p:sldId id="292" r:id="rId32"/>
    <p:sldId id="293" r:id="rId33"/>
    <p:sldId id="294" r:id="rId34"/>
    <p:sldId id="295" r:id="rId35"/>
    <p:sldId id="296" r:id="rId36"/>
    <p:sldId id="305" r:id="rId37"/>
    <p:sldId id="276" r:id="rId3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05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72856-F8CB-4F40-BCB1-4D9B18C2FF35}" type="datetimeFigureOut">
              <a:rPr lang="es-ES" smtClean="0"/>
              <a:t>26/01/2020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12 Elipse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0C4B8FA-07F7-4879-9635-097869ACC516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72856-F8CB-4F40-BCB1-4D9B18C2FF35}" type="datetimeFigureOut">
              <a:rPr lang="es-ES" smtClean="0"/>
              <a:t>26/01/2020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B8FA-07F7-4879-9635-097869ACC516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Elipse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E0C4B8FA-07F7-4879-9635-097869ACC516}" type="slidenum">
              <a:rPr lang="es-ES" smtClean="0"/>
              <a:t>‹Nº›</a:t>
            </a:fld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72856-F8CB-4F40-BCB1-4D9B18C2FF35}" type="datetimeFigureOut">
              <a:rPr lang="es-ES" smtClean="0"/>
              <a:t>26/01/2020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72856-F8CB-4F40-BCB1-4D9B18C2FF35}" type="datetimeFigureOut">
              <a:rPr lang="es-ES" smtClean="0"/>
              <a:t>26/01/2020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E0C4B8FA-07F7-4879-9635-097869ACC516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Rectángulo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72856-F8CB-4F40-BCB1-4D9B18C2FF35}" type="datetimeFigureOut">
              <a:rPr lang="es-ES" smtClean="0"/>
              <a:t>26/01/2020</a:t>
            </a:fld>
            <a:endParaRPr lang="es-ES"/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Elipse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Elipse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0C4B8FA-07F7-4879-9635-097869ACC516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AA672856-F8CB-4F40-BCB1-4D9B18C2FF35}" type="datetimeFigureOut">
              <a:rPr lang="es-ES" smtClean="0"/>
              <a:t>26/01/2020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C4B8FA-07F7-4879-9635-097869ACC516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Marcador de contenido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contenido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19 Rectángulo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20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21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72856-F8CB-4F40-BCB1-4D9B18C2FF35}" type="datetimeFigureOut">
              <a:rPr lang="es-ES" smtClean="0"/>
              <a:t>26/01/2020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s-E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23 Marcador de contenido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6" name="25 Marcador de contenido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Elipse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26 Elipse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E0C4B8FA-07F7-4879-9635-097869ACC516}" type="slidenum">
              <a:rPr lang="es-ES" smtClean="0"/>
              <a:t>‹Nº›</a:t>
            </a:fld>
            <a:endParaRPr lang="es-ES"/>
          </a:p>
        </p:txBody>
      </p:sp>
      <p:sp>
        <p:nvSpPr>
          <p:cNvPr id="23" name="22 Título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72856-F8CB-4F40-BCB1-4D9B18C2FF35}" type="datetimeFigureOut">
              <a:rPr lang="es-ES" smtClean="0"/>
              <a:t>26/01/2020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E0C4B8FA-07F7-4879-9635-097869ACC51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72856-F8CB-4F40-BCB1-4D9B18C2FF35}" type="datetimeFigureOut">
              <a:rPr lang="es-ES" smtClean="0"/>
              <a:t>26/01/2020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0C4B8FA-07F7-4879-9635-097869ACC51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Rectángulo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12 Rectángulo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19 Marcador de contenido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Elipse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Elipse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0C4B8FA-07F7-4879-9635-097869ACC516}" type="slidenum">
              <a:rPr lang="es-ES" smtClean="0"/>
              <a:t>‹Nº›</a:t>
            </a:fld>
            <a:endParaRPr lang="es-ES"/>
          </a:p>
        </p:txBody>
      </p:sp>
      <p:sp>
        <p:nvSpPr>
          <p:cNvPr id="21" name="20 Rectángulo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72856-F8CB-4F40-BCB1-4D9B18C2FF35}" type="datetimeFigureOut">
              <a:rPr lang="es-ES" smtClean="0"/>
              <a:t>26/01/2020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Conector recto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19 Rectángulo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11 Elipse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E0C4B8FA-07F7-4879-9635-097869ACC516}" type="slidenum">
              <a:rPr lang="es-ES" smtClean="0"/>
              <a:t>‹Nº›</a:t>
            </a:fld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22" name="21 Rectángulo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AA672856-F8CB-4F40-BCB1-4D9B18C2FF35}" type="datetimeFigureOut">
              <a:rPr lang="es-ES" smtClean="0"/>
              <a:t>26/01/2020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AA672856-F8CB-4F40-BCB1-4D9B18C2FF35}" type="datetimeFigureOut">
              <a:rPr lang="es-ES" smtClean="0"/>
              <a:t>26/01/2020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Elipse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0C4B8FA-07F7-4879-9635-097869ACC516}" type="slidenum">
              <a:rPr lang="es-ES" smtClean="0"/>
              <a:t>‹Nº›</a:t>
            </a:fld>
            <a:endParaRPr lang="es-ES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hyperlink" Target="https://www.slideshare.net/ROSAYL/granada-47254501?ref=https://www.edured2000.net/biblioies/2015/04/19/viaje-a-granada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issuu.com/iesmediterraneo/docs/miguel_de_cervantes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prezi.com/view/yMerlT7NYGjXQNyfWBDi/" TargetMode="External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hyperlink" Target="https://issuu.com/iesmediterraneo/docs/diccionario_de_escritoras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hyperlink" Target="https://issuu.com/iesmediterraneo/docs/gloria_fuertes" TargetMode="External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jpeg"/><Relationship Id="rId2" Type="http://schemas.openxmlformats.org/officeDocument/2006/relationships/hyperlink" Target="https://www.youtube.com/watch?v=Wg5rAzqKxyg&amp;t=32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hyperlink" Target="https://www.youtube.com/watch?v=hMUzXXpwON4" TargetMode="External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youtube.com/watch?time_continue=1&amp;v=6by-9Ns_jYw&amp;feature=emb_log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hyperlink" Target="https://www.youtube.com/watch?v=45XWnbCAiMs&amp;t=387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www.youtube.com/watch?v=gyL6C7hlGR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hyperlink" Target="https://www.youtube.com/watch?v=uG6lLeNbedQ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voox.com/podcast-recomendaciones-libros_sq_f1831847_1.html" TargetMode="External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hyperlink" Target="https://www.youtube.com/watch?v=CPQIxOUJ8b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1.png"/><Relationship Id="rId7" Type="http://schemas.openxmlformats.org/officeDocument/2006/relationships/hyperlink" Target="https://www.youtube.com/watch?v=cAnpccAGrIg&amp;t=7s" TargetMode="External"/><Relationship Id="rId2" Type="http://schemas.openxmlformats.org/officeDocument/2006/relationships/hyperlink" Target="http://www.pearltrees.com/juanantoniogallego/recursos-celebrar-constitucion/id1511616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hyperlink" Target="https://padlet.com/rosa_ya_li/edw96l38sj89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hyperlink" Target="https://issuu.com/iesmediterraneo/docs/jornadas_gastron_micas_y_literaria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hyperlink" Target="https://www.edured2000.net/biblioies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slideshare.net/ROSAYL/formacion-usuarios-22690448?ref=https://www.edured2000.net/biblioies/2013/06/09/formacion-de-usuario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www.edured2000.net/biblioies/2016/10/23/formacion-de-usuarios-de-la-biblioteca-escolar-ingle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edured2000.net/biblioies/2016/11/09/programa-de-alfabetizacion-informacional-en-ingl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sdelibro.es/aprender-a-investigar" TargetMode="External"/><Relationship Id="rId5" Type="http://schemas.openxmlformats.org/officeDocument/2006/relationships/hyperlink" Target="https://sites.google.com/site/biblioeras/guias-de-investigacion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HTUGbLt6kT4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ssuu.com/iesmediterraneo/docs/talleres_para_san_valent__n" TargetMode="External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zlyAks1Xd0g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Claves para llenar de vida </a:t>
            </a:r>
          </a:p>
          <a:p>
            <a:r>
              <a:rPr lang="es-ES" dirty="0" smtClean="0"/>
              <a:t>la biblioteca</a:t>
            </a:r>
          </a:p>
          <a:p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Ideas para dinamizar</a:t>
            </a:r>
            <a:br>
              <a:rPr lang="es-ES" dirty="0" smtClean="0">
                <a:solidFill>
                  <a:srgbClr val="FF0000"/>
                </a:solidFill>
              </a:rPr>
            </a:br>
            <a:r>
              <a:rPr lang="es-ES" dirty="0" smtClean="0">
                <a:solidFill>
                  <a:srgbClr val="FF0000"/>
                </a:solidFill>
              </a:rPr>
              <a:t>la Biblioteca Escolar </a:t>
            </a:r>
            <a:br>
              <a:rPr lang="es-ES" dirty="0" smtClean="0">
                <a:solidFill>
                  <a:srgbClr val="FF0000"/>
                </a:solidFill>
              </a:rPr>
            </a:br>
            <a:r>
              <a:rPr lang="es-ES" dirty="0" smtClean="0">
                <a:solidFill>
                  <a:srgbClr val="FF0000"/>
                </a:solidFill>
              </a:rPr>
              <a:t>en Secundaria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06815"/>
            <a:ext cx="4272257" cy="240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13674"/>
            <a:ext cx="4248472" cy="238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17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83671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Rutas literarias</a:t>
            </a:r>
            <a:r>
              <a:rPr lang="es-ES" dirty="0"/>
              <a:t>, susurradores de poesía, libros manuscritos …</a:t>
            </a:r>
            <a:br>
              <a:rPr lang="es-ES" dirty="0"/>
            </a:br>
            <a:endParaRPr lang="es-ES" dirty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786187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70" y="4354254"/>
            <a:ext cx="3760787" cy="1883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19093"/>
            <a:ext cx="2157413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800160"/>
            <a:ext cx="2079625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90" y="3995192"/>
            <a:ext cx="2073275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718" y="5589240"/>
            <a:ext cx="2450629" cy="70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36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Lapbooks</a:t>
            </a:r>
            <a:r>
              <a:rPr lang="es-ES" dirty="0" smtClean="0"/>
              <a:t> y libros pop up</a:t>
            </a:r>
            <a:endParaRPr lang="es-E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16820"/>
            <a:ext cx="3312368" cy="208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25474"/>
            <a:ext cx="1224136" cy="217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1048"/>
            <a:ext cx="396844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16820"/>
            <a:ext cx="3202412" cy="180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01008"/>
            <a:ext cx="3672408" cy="278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7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Cómics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819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94278"/>
            <a:ext cx="3024335" cy="2372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03" y="5541636"/>
            <a:ext cx="1728192" cy="83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03" y="4653136"/>
            <a:ext cx="1728192" cy="78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871561"/>
            <a:ext cx="5493120" cy="398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38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Diccionarios</a:t>
            </a:r>
            <a:endParaRPr lang="es-ES" dirty="0"/>
          </a:p>
        </p:txBody>
      </p:sp>
      <p:pic>
        <p:nvPicPr>
          <p:cNvPr id="9218" name="Picture 2">
            <a:hlinkClick r:id="rId2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807993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198" y="1556792"/>
            <a:ext cx="3828565" cy="2718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53136"/>
            <a:ext cx="1527176" cy="740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4760209"/>
            <a:ext cx="2152575" cy="633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441" y="4327622"/>
            <a:ext cx="3744416" cy="200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528132"/>
            <a:ext cx="2199175" cy="80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52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Visitas de escritores</a:t>
            </a:r>
            <a:endParaRPr lang="es-E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556791"/>
            <a:ext cx="3375505" cy="189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98168"/>
            <a:ext cx="2952328" cy="195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03" y="4030002"/>
            <a:ext cx="3302563" cy="18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19340" y="3455513"/>
            <a:ext cx="184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Fernando López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4180722" y="3483072"/>
            <a:ext cx="4745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Antonio Carvajal y Francisco Morales Lomas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5991909" y="5953931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Rocío Antón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1115616" y="5970569"/>
            <a:ext cx="157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José Nebreda</a:t>
            </a:r>
            <a:endParaRPr lang="es-E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4022580"/>
            <a:ext cx="2857111" cy="19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79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Teatro</a:t>
            </a:r>
            <a:endParaRPr lang="es-ES" dirty="0"/>
          </a:p>
        </p:txBody>
      </p:sp>
      <p:pic>
        <p:nvPicPr>
          <p:cNvPr id="1024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72" y="4057032"/>
            <a:ext cx="2335292" cy="1881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288" y="4077072"/>
            <a:ext cx="3335016" cy="1875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4721567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094" y="4046450"/>
            <a:ext cx="2492824" cy="1892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796136" y="2204864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Ulises volvió a casa</a:t>
            </a: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3172767" y="5938493"/>
            <a:ext cx="2771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La casa de Bernarda Alba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6804248" y="5953019"/>
            <a:ext cx="184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Bodas de sangre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107504" y="5938493"/>
            <a:ext cx="3065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Federico en el Mediterráneo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284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Kamishibai</a:t>
            </a:r>
            <a:r>
              <a:rPr lang="es-ES" dirty="0" smtClean="0"/>
              <a:t>. </a:t>
            </a:r>
            <a:r>
              <a:rPr lang="es-ES" dirty="0"/>
              <a:t>F</a:t>
            </a:r>
            <a:r>
              <a:rPr lang="es-ES" dirty="0" smtClean="0"/>
              <a:t>otonovela</a:t>
            </a:r>
            <a:endParaRPr lang="es-ES" dirty="0"/>
          </a:p>
        </p:txBody>
      </p:sp>
      <p:pic>
        <p:nvPicPr>
          <p:cNvPr id="12290" name="Picture 2">
            <a:hlinkClick r:id="rId2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96" y="1428819"/>
            <a:ext cx="3960439" cy="2722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2595475"/>
            <a:ext cx="4513409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305279" y="2051556"/>
            <a:ext cx="2997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Un Quijote muy malagueño</a:t>
            </a:r>
            <a:endParaRPr lang="es-ES" dirty="0"/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287663"/>
            <a:ext cx="3600163" cy="2026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87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9120" y="116632"/>
            <a:ext cx="8534400" cy="758952"/>
          </a:xfrm>
        </p:spPr>
        <p:txBody>
          <a:bodyPr/>
          <a:lstStyle/>
          <a:p>
            <a:r>
              <a:rPr lang="es-ES" dirty="0" err="1" smtClean="0"/>
              <a:t>Booktrailers</a:t>
            </a:r>
            <a:endParaRPr lang="es-ES" dirty="0"/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3958"/>
            <a:ext cx="3126136" cy="21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36535"/>
            <a:ext cx="3126136" cy="2438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50378"/>
            <a:ext cx="4035496" cy="3026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6126739" y="1844824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Booktubers</a:t>
            </a: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5292080" y="5729946"/>
            <a:ext cx="2888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Taller con Paola </a:t>
            </a:r>
            <a:r>
              <a:rPr lang="es-ES" dirty="0" err="1" smtClean="0"/>
              <a:t>Boutellier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4868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Informativo y Radio </a:t>
            </a:r>
            <a:r>
              <a:rPr lang="es-ES" dirty="0"/>
              <a:t>E</a:t>
            </a:r>
            <a:r>
              <a:rPr lang="es-ES" dirty="0" smtClean="0"/>
              <a:t>scolar</a:t>
            </a:r>
            <a:endParaRPr lang="es-ES" dirty="0"/>
          </a:p>
        </p:txBody>
      </p:sp>
      <p:pic>
        <p:nvPicPr>
          <p:cNvPr id="30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88101"/>
            <a:ext cx="3816424" cy="20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883175"/>
            <a:ext cx="1365250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926037"/>
            <a:ext cx="13112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06" y="5301208"/>
            <a:ext cx="1896020" cy="92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25" y="5373216"/>
            <a:ext cx="2060575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556792"/>
            <a:ext cx="4793729" cy="152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218678" y="4042110"/>
            <a:ext cx="7453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218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Gamificación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err="1" smtClean="0"/>
              <a:t>Classcraft</a:t>
            </a:r>
            <a:r>
              <a:rPr lang="es-ES" dirty="0" smtClean="0"/>
              <a:t> analógico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559" y="2077780"/>
            <a:ext cx="3182768" cy="176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63" y="2077780"/>
            <a:ext cx="2267397" cy="2267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15738"/>
            <a:ext cx="5080645" cy="2252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088" y="1611875"/>
            <a:ext cx="2433315" cy="1370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264" y="3269327"/>
            <a:ext cx="2444964" cy="1374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22" y="4941168"/>
            <a:ext cx="2481448" cy="1397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24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620688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rgbClr val="FF0000"/>
                </a:solidFill>
              </a:rPr>
              <a:t>LOMCE, Artículo 113. Bibliotecas Escolares</a:t>
            </a:r>
            <a:r>
              <a:rPr lang="pt-BR" dirty="0"/>
              <a:t/>
            </a:r>
            <a:br>
              <a:rPr lang="pt-BR" dirty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“</a:t>
            </a:r>
            <a:r>
              <a:rPr lang="es-ES" dirty="0"/>
              <a:t>Las bibliotecas escolares contribuirán a fomentar la lectura y a que el alumno acceda a la información y otros recursos para el aprendizaje de las demás áreas y materias y pueda formarse en el uso crítico de los mismos”.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77072"/>
            <a:ext cx="36830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74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Gamificación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/>
              <a:t>Latidos literarios</a:t>
            </a:r>
            <a:endParaRPr lang="es-E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627" y="4653136"/>
            <a:ext cx="2808312" cy="1579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6872"/>
            <a:ext cx="3607666" cy="202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700" y="1770772"/>
            <a:ext cx="4612145" cy="259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365104"/>
            <a:ext cx="3795514" cy="194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45" y="2276873"/>
            <a:ext cx="971437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08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Gamificación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/>
              <a:t>Escape </a:t>
            </a:r>
            <a:r>
              <a:rPr lang="es-ES" dirty="0" err="1" smtClean="0"/>
              <a:t>room</a:t>
            </a:r>
            <a:endParaRPr lang="es-ES" dirty="0" smtClean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48" y="2087680"/>
            <a:ext cx="2950197" cy="165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54599"/>
            <a:ext cx="1694341" cy="246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847602"/>
            <a:ext cx="1800200" cy="247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937371"/>
            <a:ext cx="1685060" cy="180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1469182"/>
            <a:ext cx="3339226" cy="233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3921241"/>
            <a:ext cx="3483240" cy="239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23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Debates</a:t>
            </a:r>
            <a:endParaRPr lang="es-E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4" y="1527175"/>
            <a:ext cx="812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84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476672"/>
            <a:ext cx="8534400" cy="758952"/>
          </a:xfrm>
        </p:spPr>
        <p:txBody>
          <a:bodyPr>
            <a:normAutofit fontScale="90000"/>
          </a:bodyPr>
          <a:lstStyle/>
          <a:p>
            <a:pPr algn="l"/>
            <a:r>
              <a:rPr lang="es-ES" dirty="0" smtClean="0">
                <a:solidFill>
                  <a:srgbClr val="FF0000"/>
                </a:solidFill>
              </a:rPr>
              <a:t>4.- </a:t>
            </a:r>
            <a:r>
              <a:rPr lang="es-ES" b="1" dirty="0" smtClean="0">
                <a:solidFill>
                  <a:srgbClr val="FF0000"/>
                </a:solidFill>
              </a:rPr>
              <a:t>Recomendaciones</a:t>
            </a:r>
            <a:r>
              <a:rPr lang="es-ES" dirty="0" smtClean="0">
                <a:solidFill>
                  <a:srgbClr val="FF0000"/>
                </a:solidFill>
              </a:rPr>
              <a:t> literarias y actividades para efemérides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4098" name="Picture 2">
            <a:hlinkClick r:id="rId2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992" y="1556792"/>
            <a:ext cx="4170456" cy="252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240360" cy="252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4207949"/>
            <a:ext cx="3096343" cy="213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414" y="4207949"/>
            <a:ext cx="3597002" cy="214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09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7016" y="188640"/>
            <a:ext cx="8856984" cy="1143000"/>
          </a:xfrm>
        </p:spPr>
        <p:txBody>
          <a:bodyPr>
            <a:normAutofit/>
          </a:bodyPr>
          <a:lstStyle/>
          <a:p>
            <a:pPr algn="l"/>
            <a:r>
              <a:rPr lang="es-ES" sz="3200" dirty="0" smtClean="0">
                <a:solidFill>
                  <a:srgbClr val="FF0000"/>
                </a:solidFill>
              </a:rPr>
              <a:t>5.- </a:t>
            </a:r>
            <a:r>
              <a:rPr lang="es-ES" sz="3200" b="1" dirty="0" smtClean="0">
                <a:solidFill>
                  <a:srgbClr val="FF0000"/>
                </a:solidFill>
              </a:rPr>
              <a:t>Colaboración </a:t>
            </a:r>
            <a:r>
              <a:rPr lang="es-ES" sz="3200" dirty="0" smtClean="0">
                <a:solidFill>
                  <a:srgbClr val="FF0000"/>
                </a:solidFill>
              </a:rPr>
              <a:t>con proyectos y programas de centro</a:t>
            </a:r>
            <a:endParaRPr lang="es-ES" sz="3200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413" y="1527175"/>
            <a:ext cx="6528661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69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69269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 interdisciplinar</a:t>
            </a:r>
            <a:b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Federico García Lorca en la escuela del siglo XXI</a:t>
            </a:r>
            <a:r>
              <a:rPr lang="es-E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sz="27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40" y="1585246"/>
            <a:ext cx="8682839" cy="4366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44" y="260646"/>
            <a:ext cx="1584176" cy="81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0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Proyectos </a:t>
            </a:r>
            <a:r>
              <a:rPr lang="es-ES" dirty="0" err="1" smtClean="0"/>
              <a:t>ComunicA</a:t>
            </a:r>
            <a:endParaRPr lang="es-ES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597444"/>
            <a:ext cx="5400600" cy="268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395536" y="3438880"/>
            <a:ext cx="2752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Rafael Alberti, </a:t>
            </a:r>
          </a:p>
          <a:p>
            <a:r>
              <a:rPr lang="es-ES" dirty="0" smtClean="0"/>
              <a:t>un clásico que </a:t>
            </a:r>
            <a:r>
              <a:rPr lang="es-ES" dirty="0" err="1" smtClean="0"/>
              <a:t>ComunicA</a:t>
            </a:r>
            <a:endParaRPr lang="es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2195736" y="4797152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Viajes</a:t>
            </a:r>
          </a:p>
          <a:p>
            <a:r>
              <a:rPr lang="es-ES" dirty="0" smtClean="0"/>
              <a:t>literarios</a:t>
            </a:r>
            <a:endParaRPr lang="es-ES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7601426" cy="196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706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Diseño y evaluación (rúbricas)</a:t>
            </a:r>
            <a:endParaRPr lang="es-E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699" y="1527175"/>
            <a:ext cx="705409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Familias</a:t>
            </a:r>
            <a:endParaRPr lang="es-ES" dirty="0"/>
          </a:p>
        </p:txBody>
      </p:sp>
      <p:pic>
        <p:nvPicPr>
          <p:cNvPr id="10242" name="Picture 2">
            <a:hlinkClick r:id="rId2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772816"/>
            <a:ext cx="4392488" cy="331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703" y="3573016"/>
            <a:ext cx="4183036" cy="225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71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>
                    <a:lumMod val="65000"/>
                  </a:schemeClr>
                </a:solidFill>
              </a:rPr>
              <a:t>Programa de Tránsito</a:t>
            </a:r>
            <a:endParaRPr lang="es-E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62854"/>
            <a:ext cx="3528392" cy="198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02" y="4910073"/>
            <a:ext cx="3168352" cy="178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804" y="1460839"/>
            <a:ext cx="2621151" cy="189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1"/>
            <a:ext cx="2740568" cy="1714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721" y="3740286"/>
            <a:ext cx="4732784" cy="266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334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51520" y="1628800"/>
            <a:ext cx="8568952" cy="2592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Dinamizar = Activar, avivar, estimular</a:t>
            </a:r>
          </a:p>
          <a:p>
            <a:endParaRPr lang="es-ES" dirty="0"/>
          </a:p>
          <a:p>
            <a:r>
              <a:rPr lang="es-ES" sz="3400" dirty="0" smtClean="0"/>
              <a:t>La </a:t>
            </a:r>
            <a:r>
              <a:rPr lang="es-ES" sz="3400" dirty="0"/>
              <a:t>d</a:t>
            </a:r>
            <a:r>
              <a:rPr lang="es-ES" sz="3400" dirty="0" smtClean="0"/>
              <a:t>inamización de la biblioteca del </a:t>
            </a:r>
          </a:p>
          <a:p>
            <a:r>
              <a:rPr lang="es-ES" sz="3400" b="1" dirty="0" smtClean="0"/>
              <a:t>IES Mediterráneo de Málaga</a:t>
            </a:r>
            <a:r>
              <a:rPr lang="es-ES" sz="3400" dirty="0" smtClean="0"/>
              <a:t> </a:t>
            </a:r>
          </a:p>
          <a:p>
            <a:r>
              <a:rPr lang="es-ES" sz="3400" dirty="0" smtClean="0"/>
              <a:t>se articula en torno a cinco áreas de actuación</a:t>
            </a:r>
            <a:endParaRPr lang="es-ES" sz="3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037" y="4365104"/>
            <a:ext cx="264795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339752" y="332555"/>
            <a:ext cx="4884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>
                <a:solidFill>
                  <a:srgbClr val="FF0000"/>
                </a:solidFill>
              </a:rPr>
              <a:t>¡Vamos a dinamizar!</a:t>
            </a:r>
            <a:endParaRPr lang="es-E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48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Colaboraciones externas</a:t>
            </a:r>
            <a:endParaRPr lang="es-E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1605134"/>
            <a:ext cx="2237978" cy="588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246" y="2420888"/>
            <a:ext cx="4026717" cy="94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397" y="3580423"/>
            <a:ext cx="3744416" cy="78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594394"/>
            <a:ext cx="1313339" cy="163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6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33265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s-ES" dirty="0">
                <a:solidFill>
                  <a:srgbClr val="FF0000"/>
                </a:solidFill>
              </a:rPr>
              <a:t>Memoria de autoevaluación del centro: </a:t>
            </a:r>
            <a:r>
              <a:rPr lang="es-ES" dirty="0" smtClean="0">
                <a:solidFill>
                  <a:srgbClr val="FF0000"/>
                </a:solidFill>
              </a:rPr>
              <a:t/>
            </a:r>
            <a:br>
              <a:rPr lang="es-ES" dirty="0" smtClean="0">
                <a:solidFill>
                  <a:srgbClr val="FF0000"/>
                </a:solidFill>
              </a:rPr>
            </a:br>
            <a:r>
              <a:rPr lang="es-ES" dirty="0" smtClean="0">
                <a:solidFill>
                  <a:srgbClr val="FF0000"/>
                </a:solidFill>
              </a:rPr>
              <a:t>Lectura </a:t>
            </a:r>
            <a:r>
              <a:rPr lang="es-ES" dirty="0">
                <a:solidFill>
                  <a:srgbClr val="FF0000"/>
                </a:solidFill>
              </a:rPr>
              <a:t>y biblioteca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484784"/>
            <a:ext cx="1579001" cy="158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51520" y="1772816"/>
            <a:ext cx="660648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Indicadores de mejora o calidad</a:t>
            </a:r>
          </a:p>
          <a:p>
            <a:endParaRPr lang="es-ES" dirty="0"/>
          </a:p>
          <a:p>
            <a:r>
              <a:rPr lang="es-ES" dirty="0"/>
              <a:t>2. La concreción del currículum que hay que desarrollar, adaptado al contexto, y la planificación efectiva de la práctica docente.</a:t>
            </a:r>
          </a:p>
          <a:p>
            <a:endParaRPr lang="es-ES" dirty="0"/>
          </a:p>
          <a:p>
            <a:r>
              <a:rPr lang="es-ES" dirty="0"/>
              <a:t>2.2. Desarrollo de estrategias metodológicas propias del área o materia para </a:t>
            </a:r>
            <a:r>
              <a:rPr lang="es-ES" dirty="0" smtClean="0"/>
              <a:t>abordar los </a:t>
            </a:r>
            <a:r>
              <a:rPr lang="es-ES" dirty="0"/>
              <a:t>procesos de enseñanza y aprendizaje, con especial atención a:</a:t>
            </a:r>
          </a:p>
          <a:p>
            <a:endParaRPr lang="es-ES" dirty="0"/>
          </a:p>
          <a:p>
            <a:r>
              <a:rPr lang="es-ES" dirty="0"/>
              <a:t>- Leer, escribir, hablar y escuchar.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09120"/>
            <a:ext cx="2974975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052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9917" y="33265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s-ES" dirty="0">
                <a:solidFill>
                  <a:srgbClr val="FF0000"/>
                </a:solidFill>
              </a:rPr>
              <a:t>Memoria de autoevaluación del centro: </a:t>
            </a:r>
            <a:br>
              <a:rPr lang="es-ES" dirty="0">
                <a:solidFill>
                  <a:srgbClr val="FF0000"/>
                </a:solidFill>
              </a:rPr>
            </a:br>
            <a:r>
              <a:rPr lang="es-ES" dirty="0">
                <a:solidFill>
                  <a:srgbClr val="FF0000"/>
                </a:solidFill>
              </a:rPr>
              <a:t>Lectura y biblioteca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s-ES" b="1" dirty="0" smtClean="0"/>
              <a:t>Señales de avance (buen logro)</a:t>
            </a:r>
          </a:p>
          <a:p>
            <a:pPr marL="0" indent="0">
              <a:buNone/>
            </a:pPr>
            <a:endParaRPr lang="es-ES" sz="1900" dirty="0" smtClean="0"/>
          </a:p>
          <a:p>
            <a:pPr marL="0" indent="0">
              <a:buNone/>
            </a:pPr>
            <a:r>
              <a:rPr lang="es-ES" sz="1900" dirty="0" smtClean="0"/>
              <a:t>9</a:t>
            </a:r>
            <a:r>
              <a:rPr lang="es-ES" sz="1900" dirty="0"/>
              <a:t>. Se desarrollan en las aulas, de manera planificada y acorde con lo programado y la normativa vigente en relación con la adquisición de las competencias clave, actividades relacionadas con:</a:t>
            </a:r>
          </a:p>
          <a:p>
            <a:pPr marL="0" indent="0">
              <a:buNone/>
            </a:pPr>
            <a:endParaRPr lang="es-ES" sz="1900" dirty="0"/>
          </a:p>
          <a:p>
            <a:pPr marL="0" indent="0">
              <a:buNone/>
            </a:pPr>
            <a:endParaRPr lang="es-ES" sz="1900" dirty="0"/>
          </a:p>
          <a:p>
            <a:pPr marL="0" indent="0">
              <a:buNone/>
            </a:pPr>
            <a:r>
              <a:rPr lang="es-ES" sz="1700" dirty="0"/>
              <a:t>a) Buscar, consultar diferentes fuentes bibliográficas y textos de diferente naturaleza (documentos escritos, imágenes, gráficos) y soporte, aplicando especialmente estrategias de búsqueda y acceso en Internet.</a:t>
            </a:r>
          </a:p>
          <a:p>
            <a:pPr marL="0" indent="0">
              <a:buNone/>
            </a:pPr>
            <a:endParaRPr lang="es-ES" sz="1700" dirty="0" smtClean="0"/>
          </a:p>
          <a:p>
            <a:pPr marL="0" indent="0">
              <a:buNone/>
            </a:pPr>
            <a:endParaRPr lang="es-ES" sz="1700" dirty="0"/>
          </a:p>
          <a:p>
            <a:pPr marL="0" indent="0">
              <a:buNone/>
            </a:pPr>
            <a:r>
              <a:rPr lang="es-ES" sz="1700" dirty="0"/>
              <a:t>b) Desarrollar estrategias adecuadas para seleccionar y organizar información concreta y relevante, analizarla, obtener conclusiones, hacer predicciones y comunicar su experiencia, comunicándola oralmente y por escrito, utilizando especialmente las TIC.</a:t>
            </a:r>
          </a:p>
          <a:p>
            <a:pPr marL="0" indent="0">
              <a:buNone/>
            </a:pPr>
            <a:endParaRPr lang="es-ES" sz="1700" dirty="0" smtClean="0"/>
          </a:p>
          <a:p>
            <a:pPr marL="0" indent="0">
              <a:buNone/>
            </a:pPr>
            <a:endParaRPr lang="es-ES" sz="1700" dirty="0"/>
          </a:p>
          <a:p>
            <a:pPr marL="0" indent="0">
              <a:buNone/>
            </a:pPr>
            <a:r>
              <a:rPr lang="es-ES" sz="1700" dirty="0"/>
              <a:t>c) Utilizar de manera adecuada el vocabulario correspondiente a cada uno de los bloques de contenidos.</a:t>
            </a:r>
          </a:p>
          <a:p>
            <a:pPr marL="0" indent="0">
              <a:buNone/>
            </a:pPr>
            <a:endParaRPr lang="es-ES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470" y="620688"/>
            <a:ext cx="2405847" cy="1464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464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s-ES" dirty="0">
                <a:solidFill>
                  <a:srgbClr val="FF0000"/>
                </a:solidFill>
              </a:rPr>
              <a:t>Memoria de autoevaluación del centro: </a:t>
            </a:r>
            <a:br>
              <a:rPr lang="es-ES" dirty="0">
                <a:solidFill>
                  <a:srgbClr val="FF0000"/>
                </a:solidFill>
              </a:rPr>
            </a:br>
            <a:r>
              <a:rPr lang="es-ES" dirty="0">
                <a:solidFill>
                  <a:srgbClr val="FF0000"/>
                </a:solidFill>
              </a:rPr>
              <a:t>Lectura y biblioteca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s-ES" sz="1400" dirty="0"/>
              <a:t>d) Realizar experiencias sencillas y pequeñas investigaciones, conociendo y aplicando algunas características del método de trabajo científico en contextos de situaciones problemáticas a resolver adaptadas al nivel del alumnado.</a:t>
            </a:r>
          </a:p>
          <a:p>
            <a:endParaRPr lang="es-ES" sz="1400" dirty="0"/>
          </a:p>
          <a:p>
            <a:pPr marL="0" indent="0">
              <a:buNone/>
            </a:pPr>
            <a:r>
              <a:rPr lang="es-ES" sz="1400" dirty="0"/>
              <a:t>e) Valorar y describir la influencia del desarrollo tecnológico en las condiciones de vida y en el trabajo, explicando algunos de los avances de la ciencia en el hogar y la vida cotidiana, la medicina, la cultura y el ocio, el arte, la música, el cine y el deporte y las tecnologías de la información y la comunicación.</a:t>
            </a:r>
          </a:p>
          <a:p>
            <a:endParaRPr lang="es-ES" sz="1400" dirty="0"/>
          </a:p>
          <a:p>
            <a:pPr marL="0" indent="0">
              <a:buNone/>
            </a:pPr>
            <a:r>
              <a:rPr lang="es-ES" sz="1400" dirty="0"/>
              <a:t>f) Leer de forma fluida y adecuada a la edad del alumnado y comprender textos orales y escritos, según su tipología.</a:t>
            </a:r>
          </a:p>
          <a:p>
            <a:endParaRPr lang="es-ES" sz="1400" dirty="0"/>
          </a:p>
          <a:p>
            <a:pPr marL="0" indent="0">
              <a:buNone/>
            </a:pPr>
            <a:r>
              <a:rPr lang="es-ES" sz="1400" dirty="0"/>
              <a:t>g) Participar en situaciones o contextos educativos en los que debe expresarse o comunicarse e intercambiar información de forma oral y comprender mensajes orales de diferente tipo.</a:t>
            </a:r>
          </a:p>
          <a:p>
            <a:endParaRPr lang="es-ES" sz="1400" dirty="0"/>
          </a:p>
          <a:p>
            <a:pPr marL="0" indent="0">
              <a:buNone/>
            </a:pPr>
            <a:r>
              <a:rPr lang="es-ES" sz="1400" dirty="0"/>
              <a:t>h) Producir en el aula textos con diferentes intenciones comunicativas.</a:t>
            </a:r>
          </a:p>
          <a:p>
            <a:endParaRPr lang="es-ES" sz="1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877" y="4869160"/>
            <a:ext cx="2598241" cy="1258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02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FF0000"/>
                </a:solidFill>
              </a:rPr>
              <a:t>Difusión de las actividades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smtClean="0"/>
              <a:t>	     Presencia en la web y redes sociales</a:t>
            </a:r>
            <a:endParaRPr lang="es-E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046" y="2132856"/>
            <a:ext cx="4322763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403" y="4153108"/>
            <a:ext cx="4788000" cy="211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03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FF0000"/>
                </a:solidFill>
              </a:rPr>
              <a:t>Difusión de las actividades</a:t>
            </a:r>
            <a:endParaRPr lang="es-E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83" y="2022669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515" y="2780928"/>
            <a:ext cx="4536504" cy="73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29888"/>
            <a:ext cx="2639194" cy="123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210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34400" cy="758952"/>
          </a:xfrm>
        </p:spPr>
        <p:txBody>
          <a:bodyPr/>
          <a:lstStyle/>
          <a:p>
            <a:r>
              <a:rPr lang="es-ES" dirty="0" smtClean="0">
                <a:solidFill>
                  <a:srgbClr val="FF0000"/>
                </a:solidFill>
              </a:rPr>
              <a:t>¡Ánimo!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7724626" cy="4355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55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 smtClean="0">
              <a:hlinkClick r:id="rId2"/>
            </a:endParaRPr>
          </a:p>
          <a:p>
            <a:pPr marL="0" indent="0">
              <a:buNone/>
            </a:pPr>
            <a:r>
              <a:rPr lang="es-ES" dirty="0"/>
              <a:t>	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88" y="2060848"/>
            <a:ext cx="762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331640" y="260648"/>
            <a:ext cx="6480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solidFill>
                  <a:srgbClr val="002060"/>
                </a:solidFill>
              </a:rPr>
              <a:t>https://www.edured2000.net/biblioies/</a:t>
            </a:r>
          </a:p>
          <a:p>
            <a:pPr algn="ctr"/>
            <a:r>
              <a:rPr lang="es-ES" sz="2400" dirty="0" smtClean="0">
                <a:solidFill>
                  <a:srgbClr val="002060"/>
                </a:solidFill>
              </a:rPr>
              <a:t>@</a:t>
            </a:r>
            <a:r>
              <a:rPr lang="es-ES" sz="2400" dirty="0" err="1">
                <a:solidFill>
                  <a:srgbClr val="002060"/>
                </a:solidFill>
              </a:rPr>
              <a:t>rosa_yl</a:t>
            </a:r>
            <a:endParaRPr lang="es-E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79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33" y="2348880"/>
            <a:ext cx="4171955" cy="3131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306" y="2348880"/>
            <a:ext cx="4282166" cy="313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46662" cy="998984"/>
          </a:xfrm>
        </p:spPr>
        <p:txBody>
          <a:bodyPr>
            <a:normAutofit fontScale="90000"/>
          </a:bodyPr>
          <a:lstStyle/>
          <a:p>
            <a:pPr algn="l"/>
            <a:r>
              <a:rPr lang="es-ES" dirty="0" smtClean="0">
                <a:solidFill>
                  <a:srgbClr val="FF0000"/>
                </a:solidFill>
              </a:rPr>
              <a:t>1.- Programas </a:t>
            </a:r>
            <a:r>
              <a:rPr lang="es-ES" dirty="0">
                <a:solidFill>
                  <a:srgbClr val="FF0000"/>
                </a:solidFill>
              </a:rPr>
              <a:t>formativos para el </a:t>
            </a:r>
            <a:r>
              <a:rPr lang="es-ES" b="1" dirty="0">
                <a:solidFill>
                  <a:srgbClr val="FF0000"/>
                </a:solidFill>
              </a:rPr>
              <a:t>conocimiento</a:t>
            </a:r>
            <a:r>
              <a:rPr lang="es-ES" dirty="0">
                <a:solidFill>
                  <a:srgbClr val="FF0000"/>
                </a:solidFill>
              </a:rPr>
              <a:t> de la biblioteca y los recursos que </a:t>
            </a:r>
            <a:r>
              <a:rPr lang="es-ES" dirty="0" smtClean="0">
                <a:solidFill>
                  <a:srgbClr val="FF0000"/>
                </a:solidFill>
              </a:rPr>
              <a:t>ofrece</a:t>
            </a:r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08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1556792"/>
            <a:ext cx="9468544" cy="432048"/>
          </a:xfrm>
        </p:spPr>
        <p:txBody>
          <a:bodyPr>
            <a:noAutofit/>
          </a:bodyPr>
          <a:lstStyle/>
          <a:p>
            <a:pPr algn="l"/>
            <a:r>
              <a:rPr lang="es-ES" sz="2900" dirty="0" smtClean="0"/>
              <a:t/>
            </a:r>
            <a:br>
              <a:rPr lang="es-ES" sz="2900" dirty="0" smtClean="0"/>
            </a:br>
            <a:r>
              <a:rPr lang="es-ES" sz="2900" dirty="0" smtClean="0"/>
              <a:t/>
            </a:r>
            <a:br>
              <a:rPr lang="es-ES" sz="2900" dirty="0" smtClean="0"/>
            </a:br>
            <a:r>
              <a:rPr lang="es-ES" sz="2900" dirty="0" smtClean="0"/>
              <a:t/>
            </a:r>
            <a:br>
              <a:rPr lang="es-ES" sz="2900" dirty="0" smtClean="0"/>
            </a:br>
            <a:r>
              <a:rPr lang="es-ES" sz="2900" dirty="0"/>
              <a:t/>
            </a:r>
            <a:br>
              <a:rPr lang="es-ES" sz="2900" dirty="0"/>
            </a:br>
            <a:r>
              <a:rPr lang="es-ES" sz="2900" dirty="0" smtClean="0">
                <a:solidFill>
                  <a:srgbClr val="FF0000"/>
                </a:solidFill>
              </a:rPr>
              <a:t>2.- Programas formativos en habilidades y estrategias para </a:t>
            </a:r>
            <a:r>
              <a:rPr lang="es-ES" sz="2900" b="1" dirty="0" smtClean="0">
                <a:solidFill>
                  <a:srgbClr val="FF0000"/>
                </a:solidFill>
              </a:rPr>
              <a:t>aprender a investigar </a:t>
            </a:r>
            <a:r>
              <a:rPr lang="es-ES" sz="2900" dirty="0" smtClean="0">
                <a:solidFill>
                  <a:srgbClr val="FF0000"/>
                </a:solidFill>
              </a:rPr>
              <a:t>e informarse</a:t>
            </a:r>
            <a:r>
              <a:rPr lang="es-ES" sz="2900" dirty="0">
                <a:solidFill>
                  <a:srgbClr val="FF0000"/>
                </a:solidFill>
              </a:rPr>
              <a:t/>
            </a:r>
            <a:br>
              <a:rPr lang="es-ES" sz="2900" dirty="0">
                <a:solidFill>
                  <a:srgbClr val="FF0000"/>
                </a:solidFill>
              </a:rPr>
            </a:br>
            <a:r>
              <a:rPr lang="es-ES" sz="2900" dirty="0" smtClean="0">
                <a:solidFill>
                  <a:srgbClr val="002060"/>
                </a:solidFill>
              </a:rPr>
              <a:t/>
            </a:r>
            <a:br>
              <a:rPr lang="es-ES" sz="2900" dirty="0" smtClean="0">
                <a:solidFill>
                  <a:srgbClr val="002060"/>
                </a:solidFill>
              </a:rPr>
            </a:br>
            <a:endParaRPr lang="es-ES" sz="2900" b="1" dirty="0">
              <a:solidFill>
                <a:srgbClr val="002060"/>
              </a:solidFill>
            </a:endParaRPr>
          </a:p>
        </p:txBody>
      </p:sp>
      <p:pic>
        <p:nvPicPr>
          <p:cNvPr id="3074" name="Picture 2">
            <a:hlinkClick r:id="rId2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072" y="3933056"/>
            <a:ext cx="2887410" cy="235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46" y="3933056"/>
            <a:ext cx="2880320" cy="235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39552" y="1772816"/>
            <a:ext cx="81369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2060"/>
                </a:solidFill>
              </a:rPr>
              <a:t>Guías de investigación en ESO elaboradas por el instituto Cañada de las Eras de Molina de Segura. Una para cada curso de la ESO</a:t>
            </a:r>
            <a:br>
              <a:rPr lang="es-ES" dirty="0">
                <a:solidFill>
                  <a:srgbClr val="002060"/>
                </a:solidFill>
              </a:rPr>
            </a:br>
            <a:r>
              <a:rPr lang="es-ES" b="1" dirty="0">
                <a:solidFill>
                  <a:srgbClr val="002060"/>
                </a:solidFill>
                <a:hlinkClick r:id="rId5"/>
              </a:rPr>
              <a:t>https://</a:t>
            </a:r>
            <a:r>
              <a:rPr lang="es-ES" b="1" dirty="0" smtClean="0">
                <a:solidFill>
                  <a:srgbClr val="002060"/>
                </a:solidFill>
                <a:hlinkClick r:id="rId5"/>
              </a:rPr>
              <a:t>sites.google.com/site/biblioeras/guias-de-investigacion</a:t>
            </a:r>
            <a:endParaRPr lang="es-ES" b="1" dirty="0" smtClean="0">
              <a:solidFill>
                <a:srgbClr val="002060"/>
              </a:solidFill>
            </a:endParaRPr>
          </a:p>
          <a:p>
            <a:r>
              <a:rPr lang="es-ES" b="1" dirty="0">
                <a:solidFill>
                  <a:srgbClr val="002060"/>
                </a:solidFill>
              </a:rPr>
              <a:t/>
            </a:r>
            <a:br>
              <a:rPr lang="es-ES" b="1" dirty="0">
                <a:solidFill>
                  <a:srgbClr val="002060"/>
                </a:solidFill>
              </a:rPr>
            </a:br>
            <a:r>
              <a:rPr lang="es-ES" dirty="0">
                <a:solidFill>
                  <a:srgbClr val="002060"/>
                </a:solidFill>
              </a:rPr>
              <a:t>Guía para aprender a investigar </a:t>
            </a:r>
            <a:endParaRPr lang="es-ES" dirty="0" smtClean="0">
              <a:solidFill>
                <a:srgbClr val="002060"/>
              </a:solidFill>
            </a:endParaRPr>
          </a:p>
          <a:p>
            <a:r>
              <a:rPr lang="es-ES" b="1" dirty="0" smtClean="0">
                <a:solidFill>
                  <a:srgbClr val="002060"/>
                </a:solidFill>
                <a:hlinkClick r:id="rId6"/>
              </a:rPr>
              <a:t>http</a:t>
            </a:r>
            <a:r>
              <a:rPr lang="es-ES" b="1" dirty="0">
                <a:solidFill>
                  <a:srgbClr val="002060"/>
                </a:solidFill>
                <a:hlinkClick r:id="rId6"/>
              </a:rPr>
              <a:t>://</a:t>
            </a:r>
            <a:r>
              <a:rPr lang="es-ES" b="1" dirty="0" smtClean="0">
                <a:solidFill>
                  <a:srgbClr val="002060"/>
                </a:solidFill>
                <a:hlinkClick r:id="rId6"/>
              </a:rPr>
              <a:t>www.esdelibro.es/aprender-a-investigar</a:t>
            </a:r>
            <a:endParaRPr lang="es-ES" b="1" dirty="0" smtClean="0">
              <a:solidFill>
                <a:srgbClr val="002060"/>
              </a:solidFill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9986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252536" y="260648"/>
            <a:ext cx="8534400" cy="758952"/>
          </a:xfrm>
        </p:spPr>
        <p:txBody>
          <a:bodyPr/>
          <a:lstStyle/>
          <a:p>
            <a:r>
              <a:rPr lang="es-ES" dirty="0">
                <a:solidFill>
                  <a:srgbClr val="FF0000"/>
                </a:solidFill>
              </a:rPr>
              <a:t>3.- Actividades de fomento de la lectura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  Estrategias para el desarrollo de hábitos lectores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r>
              <a:rPr lang="es-ES" dirty="0"/>
              <a:t> </a:t>
            </a:r>
            <a:r>
              <a:rPr lang="es-ES" dirty="0" smtClean="0"/>
              <a:t>   </a:t>
            </a:r>
            <a:r>
              <a:rPr lang="es-ES" sz="2600" dirty="0" smtClean="0"/>
              <a:t>La Biblioteca promueve iniciativas para desarrollar la    autonomía lectora y la búsqueda y gestión de la información</a:t>
            </a:r>
            <a:endParaRPr lang="es-ES" sz="2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206502"/>
            <a:ext cx="5844992" cy="259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79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149768"/>
            <a:ext cx="8534400" cy="758952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chemeClr val="bg1">
                    <a:lumMod val="65000"/>
                  </a:schemeClr>
                </a:solidFill>
              </a:rPr>
              <a:t>Talleres</a:t>
            </a:r>
            <a:endParaRPr lang="es-E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94449" y="1488121"/>
            <a:ext cx="2565315" cy="533800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Halloween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endParaRPr lang="es-ES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025" y="1598481"/>
            <a:ext cx="1576596" cy="121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17" y="2192093"/>
            <a:ext cx="2290803" cy="1236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468727"/>
            <a:ext cx="2624497" cy="183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524" y="2906267"/>
            <a:ext cx="2390952" cy="133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290" y="1484784"/>
            <a:ext cx="3779912" cy="215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05017" y="4869160"/>
            <a:ext cx="155363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700" dirty="0"/>
              <a:t>Navidad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290" y="4466771"/>
            <a:ext cx="2917474" cy="182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52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64818" y="690013"/>
            <a:ext cx="2515649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 smtClean="0"/>
              <a:t>San Valentín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18" y="4691503"/>
            <a:ext cx="2233801" cy="156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999" y="1340768"/>
            <a:ext cx="2732234" cy="30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853" y="1532881"/>
            <a:ext cx="2583249" cy="1521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59140"/>
            <a:ext cx="3680358" cy="103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2 Marcador de contenido"/>
          <p:cNvSpPr txBox="1">
            <a:spLocks/>
          </p:cNvSpPr>
          <p:nvPr/>
        </p:nvSpPr>
        <p:spPr>
          <a:xfrm>
            <a:off x="264818" y="4153739"/>
            <a:ext cx="3326073" cy="8380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700" dirty="0"/>
              <a:t>Día de </a:t>
            </a:r>
            <a:r>
              <a:rPr lang="es-ES" sz="2700" dirty="0" smtClean="0"/>
              <a:t>Andalucía</a:t>
            </a:r>
          </a:p>
          <a:p>
            <a:endParaRPr lang="es-ES" sz="2700" dirty="0" smtClean="0"/>
          </a:p>
          <a:p>
            <a:pPr marL="0" indent="0">
              <a:buNone/>
            </a:pPr>
            <a:r>
              <a:rPr lang="es-ES" sz="2700" dirty="0" smtClean="0"/>
              <a:t> </a:t>
            </a:r>
            <a:endParaRPr lang="es-ES" sz="2700" dirty="0"/>
          </a:p>
        </p:txBody>
      </p:sp>
      <p:pic>
        <p:nvPicPr>
          <p:cNvPr id="7171" name="Picture 3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97727"/>
            <a:ext cx="3041852" cy="1763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177" y="4559333"/>
            <a:ext cx="2229056" cy="169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229200"/>
            <a:ext cx="3816423" cy="82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59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391900" y="548680"/>
            <a:ext cx="2617544" cy="5032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 smtClean="0"/>
              <a:t>Día de la poesía</a:t>
            </a:r>
          </a:p>
          <a:p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246825"/>
            <a:ext cx="2520280" cy="139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49752"/>
            <a:ext cx="1612034" cy="161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32848"/>
            <a:ext cx="1584176" cy="161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01494"/>
            <a:ext cx="2358455" cy="135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5"/>
          <a:stretch/>
        </p:blipFill>
        <p:spPr bwMode="auto">
          <a:xfrm>
            <a:off x="395536" y="4098574"/>
            <a:ext cx="3151937" cy="2210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189463"/>
            <a:ext cx="3743335" cy="2119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95536" y="3327294"/>
            <a:ext cx="218200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700" dirty="0"/>
              <a:t>Día del Libro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915" y="2250949"/>
            <a:ext cx="3942380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93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l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997</TotalTime>
  <Words>688</Words>
  <Application>Microsoft Office PowerPoint</Application>
  <PresentationFormat>Presentación en pantalla (4:3)</PresentationFormat>
  <Paragraphs>131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38" baseType="lpstr">
      <vt:lpstr>Civil</vt:lpstr>
      <vt:lpstr>Ideas para dinamizar la Biblioteca Escolar  en Secundaria</vt:lpstr>
      <vt:lpstr>LOMCE, Artículo 113. Bibliotecas Escolares </vt:lpstr>
      <vt:lpstr>Presentación de PowerPoint</vt:lpstr>
      <vt:lpstr>1.- Programas formativos para el conocimiento de la biblioteca y los recursos que ofrece</vt:lpstr>
      <vt:lpstr>    2.- Programas formativos en habilidades y estrategias para aprender a investigar e informarse  </vt:lpstr>
      <vt:lpstr>3.- Actividades de fomento de la lectura</vt:lpstr>
      <vt:lpstr>Talleres</vt:lpstr>
      <vt:lpstr>Presentación de PowerPoint</vt:lpstr>
      <vt:lpstr>Presentación de PowerPoint</vt:lpstr>
      <vt:lpstr>Rutas literarias, susurradores de poesía, libros manuscritos … </vt:lpstr>
      <vt:lpstr>Lapbooks y libros pop up</vt:lpstr>
      <vt:lpstr>Cómics</vt:lpstr>
      <vt:lpstr>Diccionarios</vt:lpstr>
      <vt:lpstr>Visitas de escritores</vt:lpstr>
      <vt:lpstr>Teatro</vt:lpstr>
      <vt:lpstr>Kamishibai. Fotonovela</vt:lpstr>
      <vt:lpstr>Booktrailers</vt:lpstr>
      <vt:lpstr>Informativo y Radio Escolar</vt:lpstr>
      <vt:lpstr>Gamificación</vt:lpstr>
      <vt:lpstr>Gamificación</vt:lpstr>
      <vt:lpstr>Gamificación</vt:lpstr>
      <vt:lpstr>Debates</vt:lpstr>
      <vt:lpstr>4.- Recomendaciones literarias y actividades para efemérides</vt:lpstr>
      <vt:lpstr>5.- Colaboración con proyectos y programas de centro</vt:lpstr>
      <vt:lpstr>Proyecto interdisciplinar Federico García Lorca en la escuela del siglo XXI </vt:lpstr>
      <vt:lpstr>Proyectos ComunicA</vt:lpstr>
      <vt:lpstr>Diseño y evaluación (rúbricas)</vt:lpstr>
      <vt:lpstr>Familias</vt:lpstr>
      <vt:lpstr>Programa de Tránsito</vt:lpstr>
      <vt:lpstr>Colaboraciones externas</vt:lpstr>
      <vt:lpstr>Memoria de autoevaluación del centro:  Lectura y biblioteca</vt:lpstr>
      <vt:lpstr>Memoria de autoevaluación del centro:  Lectura y biblioteca</vt:lpstr>
      <vt:lpstr>Memoria de autoevaluación del centro:  Lectura y biblioteca</vt:lpstr>
      <vt:lpstr>Difusión de las actividades</vt:lpstr>
      <vt:lpstr>Difusión de las actividades</vt:lpstr>
      <vt:lpstr>¡Ánimo!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Biblioteca del IES Mediterráneo (Málaga)</dc:title>
  <dc:creator>Rosa</dc:creator>
  <cp:lastModifiedBy>rosam</cp:lastModifiedBy>
  <cp:revision>84</cp:revision>
  <dcterms:created xsi:type="dcterms:W3CDTF">2018-01-27T17:27:58Z</dcterms:created>
  <dcterms:modified xsi:type="dcterms:W3CDTF">2020-01-26T18:54:55Z</dcterms:modified>
</cp:coreProperties>
</file>